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1" r:id="rId5"/>
    <p:sldId id="260" r:id="rId6"/>
    <p:sldId id="257" r:id="rId7"/>
  </p:sldIdLst>
  <p:sldSz cx="12192000" cy="6858000"/>
  <p:notesSz cx="6858000" cy="9144000"/>
  <p:defaultTextStyle>
    <a:defPPr lvl="0">
      <a:defRPr lang="sr-Latn-RS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CCC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57AE5-9EA4-4758-BE88-A3D74118D2E7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0F6BC-6D8A-433A-8226-DD26AB5D830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134007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C6E529AD-BF94-4197-9D48-B404BC5051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Georgia" panose="02040502050405020303" pitchFamily="18" charset="0"/>
              </a:defRPr>
            </a:lvl1pPr>
          </a:lstStyle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9F2FFF2F-3E0F-4015-ACA6-2D42DFF9CF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Georgia" panose="020405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A0B457C2-6D6B-475E-9939-BF2BBAFC8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ABDCCDA2-AEDB-4BC0-AD78-D62FBDAE6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1F07B439-4EDB-4577-8573-8C16C724D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200427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E8D7DC47-5407-4F75-9E74-468C4B9D5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488B5DEB-15D3-409D-A122-A97340FC67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11CCD9ED-DA7E-48B5-8065-FB74CAED6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F7D87F03-D0C2-484F-A38D-150F6E0F5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CBC84EAE-5E2C-4D19-B568-77BCEAFB2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994241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xmlns="" id="{3740D220-2675-4658-897D-89484E1C4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884E50AE-85DE-4A2D-A5E0-C83E06EB7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46B20748-924B-480C-BE5A-7D0765171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4736D25C-4E34-48E5-A12E-CEA5B57EC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FC159CDB-B89F-4D28-B4C0-B44F5A05E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01564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E674340C-D792-4F78-ADA2-DBF4B0699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adugi" panose="020B0502040204020203" pitchFamily="34" charset="0"/>
              </a:defRPr>
            </a:lvl1pPr>
          </a:lstStyle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96B2DF8E-C339-46CB-9C9A-E4130A55F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adugi" panose="020B0502040204020203" pitchFamily="34" charset="0"/>
              </a:defRPr>
            </a:lvl1pPr>
            <a:lvl2pPr>
              <a:defRPr>
                <a:latin typeface="Gadugi" panose="020B0502040204020203" pitchFamily="34" charset="0"/>
              </a:defRPr>
            </a:lvl2pPr>
            <a:lvl3pPr>
              <a:defRPr>
                <a:latin typeface="Gadugi" panose="020B0502040204020203" pitchFamily="34" charset="0"/>
              </a:defRPr>
            </a:lvl3pPr>
            <a:lvl4pPr>
              <a:defRPr>
                <a:latin typeface="Gadugi" panose="020B0502040204020203" pitchFamily="34" charset="0"/>
              </a:defRPr>
            </a:lvl4pPr>
            <a:lvl5pPr>
              <a:defRPr>
                <a:latin typeface="Gadugi" panose="020B0502040204020203" pitchFamily="34" charset="0"/>
              </a:defRPr>
            </a:lvl5pPr>
          </a:lstStyle>
          <a:p>
            <a:pPr lvl="0"/>
            <a:r>
              <a:rPr lang="hr-HR" dirty="0"/>
              <a:t>Uredite stilove teksta matrice</a:t>
            </a:r>
          </a:p>
          <a:p>
            <a:pPr lvl="1"/>
            <a:r>
              <a:rPr lang="hr-HR" dirty="0"/>
              <a:t>Druga razina</a:t>
            </a:r>
          </a:p>
          <a:p>
            <a:pPr lvl="2"/>
            <a:r>
              <a:rPr lang="hr-HR" dirty="0"/>
              <a:t>Treća razina</a:t>
            </a:r>
          </a:p>
          <a:p>
            <a:pPr lvl="3"/>
            <a:r>
              <a:rPr lang="hr-HR" dirty="0"/>
              <a:t>Četvrta razina</a:t>
            </a:r>
          </a:p>
          <a:p>
            <a:pPr lvl="4"/>
            <a:r>
              <a:rPr lang="hr-HR" dirty="0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5BF40631-23C6-48AA-8E37-01BE33825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6767989F-84F9-4333-8203-94DEC65EB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98445180-374F-48C4-9FA6-9DBA480E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31450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8102D080-3B5C-4228-A274-EE9B4B8B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Georgia" panose="02040502050405020303" pitchFamily="18" charset="0"/>
              </a:defRPr>
            </a:lvl1pPr>
          </a:lstStyle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A290EBBB-C30F-4C2B-AFAE-CD9AE5E35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dirty="0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5CB1FC15-5E6F-4BDF-9919-93D21815A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F29A5508-EEE6-4DD1-A47C-A5B0DADEE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4D47FC08-AB4A-4658-9F01-37C1F91E3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30654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E41EC96F-7C2A-4E1F-9A8D-DC44A8E3D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adugi" panose="020B0502040204020203" pitchFamily="34" charset="0"/>
              </a:defRPr>
            </a:lvl1pPr>
          </a:lstStyle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960102A8-C674-4AA4-B5DC-FE7F559C98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Gadugi" panose="020B0502040204020203" pitchFamily="34" charset="0"/>
              </a:defRPr>
            </a:lvl1pPr>
            <a:lvl2pPr>
              <a:defRPr>
                <a:latin typeface="Gadugi" panose="020B0502040204020203" pitchFamily="34" charset="0"/>
              </a:defRPr>
            </a:lvl2pPr>
            <a:lvl3pPr>
              <a:defRPr>
                <a:latin typeface="Gadugi" panose="020B0502040204020203" pitchFamily="34" charset="0"/>
              </a:defRPr>
            </a:lvl3pPr>
            <a:lvl4pPr>
              <a:defRPr>
                <a:latin typeface="Gadugi" panose="020B0502040204020203" pitchFamily="34" charset="0"/>
              </a:defRPr>
            </a:lvl4pPr>
            <a:lvl5pPr>
              <a:defRPr>
                <a:latin typeface="Gadugi" panose="020B0502040204020203" pitchFamily="34" charset="0"/>
              </a:defRPr>
            </a:lvl5pPr>
          </a:lstStyle>
          <a:p>
            <a:pPr lvl="0"/>
            <a:r>
              <a:rPr lang="hr-HR" dirty="0"/>
              <a:t>Uredite stilove teksta matrice</a:t>
            </a:r>
          </a:p>
          <a:p>
            <a:pPr lvl="1"/>
            <a:r>
              <a:rPr lang="hr-HR" dirty="0"/>
              <a:t>Druga razina</a:t>
            </a:r>
          </a:p>
          <a:p>
            <a:pPr lvl="2"/>
            <a:r>
              <a:rPr lang="hr-HR" dirty="0"/>
              <a:t>Treća razina</a:t>
            </a:r>
          </a:p>
          <a:p>
            <a:pPr lvl="3"/>
            <a:r>
              <a:rPr lang="hr-HR" dirty="0"/>
              <a:t>Četvrta razina</a:t>
            </a:r>
          </a:p>
          <a:p>
            <a:pPr lvl="4"/>
            <a:r>
              <a:rPr lang="hr-HR" dirty="0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017D4D2B-1AB6-41CD-9B24-51440DD701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Gadugi" panose="020B0502040204020203" pitchFamily="34" charset="0"/>
              </a:defRPr>
            </a:lvl1pPr>
            <a:lvl2pPr>
              <a:defRPr>
                <a:latin typeface="Gadugi" panose="020B0502040204020203" pitchFamily="34" charset="0"/>
              </a:defRPr>
            </a:lvl2pPr>
            <a:lvl3pPr>
              <a:defRPr>
                <a:latin typeface="Gadugi" panose="020B0502040204020203" pitchFamily="34" charset="0"/>
              </a:defRPr>
            </a:lvl3pPr>
            <a:lvl4pPr>
              <a:defRPr>
                <a:latin typeface="Gadugi" panose="020B0502040204020203" pitchFamily="34" charset="0"/>
              </a:defRPr>
            </a:lvl4pPr>
            <a:lvl5pPr>
              <a:defRPr>
                <a:latin typeface="Gadugi" panose="020B0502040204020203" pitchFamily="34" charset="0"/>
              </a:defRPr>
            </a:lvl5pPr>
          </a:lstStyle>
          <a:p>
            <a:pPr lvl="0"/>
            <a:r>
              <a:rPr lang="hr-HR" dirty="0"/>
              <a:t>Uredite stilove teksta matrice</a:t>
            </a:r>
          </a:p>
          <a:p>
            <a:pPr lvl="1"/>
            <a:r>
              <a:rPr lang="hr-HR" dirty="0"/>
              <a:t>Druga razina</a:t>
            </a:r>
          </a:p>
          <a:p>
            <a:pPr lvl="2"/>
            <a:r>
              <a:rPr lang="hr-HR" dirty="0"/>
              <a:t>Treća razina</a:t>
            </a:r>
          </a:p>
          <a:p>
            <a:pPr lvl="3"/>
            <a:r>
              <a:rPr lang="hr-HR" dirty="0"/>
              <a:t>Četvrta razina</a:t>
            </a:r>
          </a:p>
          <a:p>
            <a:pPr lvl="4"/>
            <a:r>
              <a:rPr lang="hr-HR" dirty="0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723D8B97-86B4-45C8-A65F-F059509F2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99610FA2-2095-49D5-A4B9-67B6AEC13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5539712A-FB43-4BE0-8CD1-B23EE7BA2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195519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422B49CB-1EAD-49C8-897B-F37C51588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9177DA6A-82F0-467F-BE2B-8A248E4B1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5756BEC7-18FA-4E99-B1F6-E0BD46664D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Georgia" panose="02040502050405020303" pitchFamily="18" charset="0"/>
              </a:defRPr>
            </a:lvl1pPr>
            <a:lvl2pPr>
              <a:defRPr>
                <a:latin typeface="Georgia" panose="02040502050405020303" pitchFamily="18" charset="0"/>
              </a:defRPr>
            </a:lvl2pPr>
            <a:lvl3pPr>
              <a:defRPr>
                <a:latin typeface="Georgia" panose="02040502050405020303" pitchFamily="18" charset="0"/>
              </a:defRPr>
            </a:lvl3pPr>
            <a:lvl4pPr>
              <a:defRPr>
                <a:latin typeface="Georgia" panose="02040502050405020303" pitchFamily="18" charset="0"/>
              </a:defRPr>
            </a:lvl4pPr>
            <a:lvl5pPr>
              <a:defRPr>
                <a:latin typeface="Georgia" panose="02040502050405020303" pitchFamily="18" charset="0"/>
              </a:defRPr>
            </a:lvl5pPr>
          </a:lstStyle>
          <a:p>
            <a:pPr lvl="0"/>
            <a:r>
              <a:rPr lang="hr-HR" dirty="0"/>
              <a:t>Uredite stilove teksta matrice</a:t>
            </a:r>
          </a:p>
          <a:p>
            <a:pPr lvl="1"/>
            <a:r>
              <a:rPr lang="hr-HR" dirty="0"/>
              <a:t>Druga razina</a:t>
            </a:r>
          </a:p>
          <a:p>
            <a:pPr lvl="2"/>
            <a:r>
              <a:rPr lang="hr-HR" dirty="0"/>
              <a:t>Treća razina</a:t>
            </a:r>
          </a:p>
          <a:p>
            <a:pPr lvl="3"/>
            <a:r>
              <a:rPr lang="hr-HR" dirty="0"/>
              <a:t>Četvrta razina</a:t>
            </a:r>
          </a:p>
          <a:p>
            <a:pPr lvl="4"/>
            <a:r>
              <a:rPr lang="hr-HR" dirty="0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xmlns="" id="{A63DAFA4-23EE-4B35-AB7C-AB29FF835E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xmlns="" id="{495FC906-EAE3-4C31-A356-8BBBC05827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xmlns="" id="{BFE22A55-9EFD-46C5-B49F-7D40FEF7A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xmlns="" id="{3ED65BC2-EBBC-43A7-864E-8F0CD5239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xmlns="" id="{955585C1-BB0A-4DB1-995B-328EB68A1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93353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1C8CB25A-D259-42C4-9DB9-381B34B54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eorgia" panose="02040502050405020303" pitchFamily="18" charset="0"/>
              </a:defRPr>
            </a:lvl1pPr>
          </a:lstStyle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xmlns="" id="{91EB3B1D-9213-40F0-843B-F18E74AC9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xmlns="" id="{F34353AB-DE57-4855-826A-7D8A258AD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xmlns="" id="{D8BE0566-14FA-4704-A2BC-721F0ED3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465792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xmlns="" id="{7F30F62B-6887-417C-B887-6FB8E3458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xmlns="" id="{FD1EF124-5CAE-40EE-A2F5-C8B5203B5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xmlns="" id="{0B21D375-C326-4792-BC39-0EED59FAA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800548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C85EC426-FBE8-4CF0-8198-BBA2D50E2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0E502D1F-4F32-4DD9-A1B6-18DDCD279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6ABF3B0B-3F58-4E6E-B14F-A3946F36D5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0FC9D334-19E6-40EC-B026-8FCA1BD0B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AC68CC62-5AA9-467C-BEE7-DA7E38A14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EC96DDE7-722E-45A1-9197-D00EB2C37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498259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FC51423C-9D4A-432B-8B28-E04BD9947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xmlns="" id="{3991B40C-DE44-4EA6-840B-5E73879D6C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5890D125-7C68-40D0-8689-D3C27B899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43F8D59A-67AC-4605-AA01-2B806215D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A6B03CF3-0EE2-4C14-9430-2F7CC5032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3B74832C-60CB-4BEC-9F15-1AE8187A0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594320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xmlns="" id="{C98D4DA7-EEDE-4478-A187-DEE4D82D6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3386"/>
            <a:ext cx="10515600" cy="1138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4FA2FB5D-E9BA-4573-95F9-442E486D53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dirty="0"/>
              <a:t>Uredite stilove teksta matrice</a:t>
            </a:r>
          </a:p>
          <a:p>
            <a:pPr lvl="1"/>
            <a:r>
              <a:rPr lang="hr-HR" dirty="0"/>
              <a:t>Druga razina</a:t>
            </a:r>
          </a:p>
          <a:p>
            <a:pPr lvl="2"/>
            <a:r>
              <a:rPr lang="hr-HR" dirty="0"/>
              <a:t>Treća razina</a:t>
            </a:r>
          </a:p>
          <a:p>
            <a:pPr lvl="3"/>
            <a:r>
              <a:rPr lang="hr-HR" dirty="0"/>
              <a:t>Četvrta razina</a:t>
            </a:r>
          </a:p>
          <a:p>
            <a:pPr lvl="4"/>
            <a:r>
              <a:rPr lang="hr-HR" dirty="0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B41A0978-F364-4E10-897B-E1B08D9D42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B382F664-6B44-4BE5-BC1A-D0963A45F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80CF1333-C4D0-4899-8165-1FED29AA62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xmlns="" id="{8F02F2CD-0508-457F-A2AD-0C9811F1CCCC}"/>
              </a:ext>
            </a:extLst>
          </p:cNvPr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818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xmlns="" id="{90BD2C13-66A6-4087-98C0-F537F757FCF7}"/>
              </a:ext>
            </a:extLst>
          </p:cNvPr>
          <p:cNvSpPr txBox="1"/>
          <p:nvPr userDrawn="1"/>
        </p:nvSpPr>
        <p:spPr>
          <a:xfrm>
            <a:off x="5640265" y="297180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dirty="0"/>
          </a:p>
        </p:txBody>
      </p:sp>
      <p:sp>
        <p:nvSpPr>
          <p:cNvPr id="14" name="Pravokutnik 13">
            <a:extLst>
              <a:ext uri="{FF2B5EF4-FFF2-40B4-BE49-F238E27FC236}">
                <a16:creationId xmlns:a16="http://schemas.microsoft.com/office/drawing/2014/main" xmlns="" id="{EDF9FBE7-4C57-4D0F-900B-2815F9933A9B}"/>
              </a:ext>
            </a:extLst>
          </p:cNvPr>
          <p:cNvSpPr/>
          <p:nvPr userDrawn="1"/>
        </p:nvSpPr>
        <p:spPr>
          <a:xfrm>
            <a:off x="0" y="6348046"/>
            <a:ext cx="12192000" cy="509954"/>
          </a:xfrm>
          <a:prstGeom prst="rect">
            <a:avLst/>
          </a:prstGeom>
          <a:solidFill>
            <a:srgbClr val="FB33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6" name="Slika 15">
            <a:extLst>
              <a:ext uri="{FF2B5EF4-FFF2-40B4-BE49-F238E27FC236}">
                <a16:creationId xmlns:a16="http://schemas.microsoft.com/office/drawing/2014/main" xmlns="" id="{859FB3A2-3370-45C7-AB86-C1FD43A0BBA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86192" y="6313686"/>
            <a:ext cx="2505808" cy="565407"/>
          </a:xfrm>
          <a:prstGeom prst="rect">
            <a:avLst/>
          </a:prstGeom>
        </p:spPr>
      </p:pic>
      <p:sp>
        <p:nvSpPr>
          <p:cNvPr id="17" name="Pravokutnik 16">
            <a:extLst>
              <a:ext uri="{FF2B5EF4-FFF2-40B4-BE49-F238E27FC236}">
                <a16:creationId xmlns:a16="http://schemas.microsoft.com/office/drawing/2014/main" xmlns="" id="{D5EA0245-109A-4464-899D-47DE1A92CA66}"/>
              </a:ext>
            </a:extLst>
          </p:cNvPr>
          <p:cNvSpPr/>
          <p:nvPr userDrawn="1"/>
        </p:nvSpPr>
        <p:spPr>
          <a:xfrm>
            <a:off x="6840414" y="-21092"/>
            <a:ext cx="500350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OTKRIVAMO FIZIKU 8</a:t>
            </a:r>
          </a:p>
        </p:txBody>
      </p:sp>
    </p:spTree>
    <p:extLst>
      <p:ext uri="{BB962C8B-B14F-4D97-AF65-F5344CB8AC3E}">
        <p14:creationId xmlns:p14="http://schemas.microsoft.com/office/powerpoint/2010/main" xmlns="" val="4276947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e-sfera.hr/dodatni-digitalni-sadrzaji/bb87394f-b7a0-4954-b6f4-902ebb0fa16a/assets/video/nc1_t5_tromost_tijela_-_casa_i_papir.mp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edu.glogster.com/glog/veza-mase-i-tromosti-tijela/30xltq89v7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>
                <a:latin typeface="Gadugi" panose="020B0502040204020203" pitchFamily="34" charset="0"/>
              </a:rPr>
              <a:t>Masa i tromost tijela </a:t>
            </a:r>
            <a:endParaRPr lang="hr-HR" dirty="0">
              <a:latin typeface="Gadugi" panose="020B0502040204020203" pitchFamily="34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>
                <a:latin typeface="Gadugi" panose="020B0502040204020203" pitchFamily="34" charset="0"/>
              </a:rPr>
              <a:t>GIBANJA </a:t>
            </a:r>
            <a:endParaRPr lang="hr-HR" dirty="0">
              <a:latin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774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7308" y="642782"/>
            <a:ext cx="10377056" cy="922782"/>
          </a:xfrm>
        </p:spPr>
        <p:txBody>
          <a:bodyPr>
            <a:normAutofit/>
          </a:bodyPr>
          <a:lstStyle/>
          <a:p>
            <a:r>
              <a:rPr lang="hr-HR" sz="3600" dirty="0" smtClean="0"/>
              <a:t>Razmislite</a:t>
            </a:r>
            <a:endParaRPr lang="hr-HR" sz="3600" dirty="0"/>
          </a:p>
        </p:txBody>
      </p:sp>
      <p:pic>
        <p:nvPicPr>
          <p:cNvPr id="4" name="Picture 2" descr="C:\Users\Hp\Downloads\clapperboard-311792_1280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71098" y="527400"/>
            <a:ext cx="988551" cy="115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/>
          <p:nvPr/>
        </p:nvPicPr>
        <p:blipFill>
          <a:blip r:embed="rId4"/>
          <a:stretch>
            <a:fillRect/>
          </a:stretch>
        </p:blipFill>
        <p:spPr>
          <a:xfrm>
            <a:off x="10764982" y="1796328"/>
            <a:ext cx="1200785" cy="609193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6700" y="1565564"/>
            <a:ext cx="2876550" cy="3514725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637309" y="1680946"/>
            <a:ext cx="56665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hr-HR" sz="2800" dirty="0">
                <a:latin typeface="Gadugi" panose="020B0502040204020203" pitchFamily="34" charset="0"/>
              </a:rPr>
              <a:t>Možemo li spustiti novčić u čašu da ga ne dodirnemo? </a:t>
            </a:r>
          </a:p>
        </p:txBody>
      </p:sp>
      <p:sp>
        <p:nvSpPr>
          <p:cNvPr id="8" name="TekstniOkvir 7"/>
          <p:cNvSpPr txBox="1"/>
          <p:nvPr/>
        </p:nvSpPr>
        <p:spPr>
          <a:xfrm>
            <a:off x="775856" y="3477492"/>
            <a:ext cx="5865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hr-HR" sz="2800" dirty="0" smtClean="0">
                <a:latin typeface="Gadugi" panose="020B0502040204020203" pitchFamily="34" charset="0"/>
              </a:rPr>
              <a:t>Čaša s vodom ima veću tromost od lista papira jer se opire djelovanju sile i ostaje u stanju mirovanja. </a:t>
            </a:r>
            <a:endParaRPr lang="hr-HR" sz="2800" dirty="0">
              <a:latin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650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96636" y="1243734"/>
            <a:ext cx="7355032" cy="4351338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r-HR" dirty="0" smtClean="0"/>
              <a:t>Tijela se opiru promjeni stanja mirovanja ili gibanja.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r-HR" dirty="0" smtClean="0"/>
              <a:t>Uzrok tomu je tromost tijela.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r-HR" dirty="0" smtClean="0"/>
              <a:t>Fizička veličina kojom iskazujemo tromost tijela jest masa, </a:t>
            </a:r>
            <a:r>
              <a:rPr lang="hr-HR" b="1" i="1" dirty="0" smtClean="0"/>
              <a:t>m</a:t>
            </a:r>
            <a:r>
              <a:rPr lang="hr-HR" dirty="0" smtClean="0"/>
              <a:t>.</a:t>
            </a:r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486" y="2285037"/>
            <a:ext cx="3430732" cy="260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5468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651624" y="928756"/>
            <a:ext cx="75640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dirty="0" smtClean="0">
                <a:latin typeface="Gadugi" panose="020B0502040204020203" pitchFamily="34" charset="0"/>
                <a:cs typeface="Arial" panose="020B0604020202020204" pitchFamily="34" charset="0"/>
              </a:rPr>
              <a:t>Primjer: Gibanje putnika u autobusu </a:t>
            </a:r>
            <a:endParaRPr lang="hr-HR" sz="2800" dirty="0">
              <a:latin typeface="Gadugi" panose="020B0502040204020203" pitchFamily="34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002" y="1808974"/>
            <a:ext cx="3868089" cy="4188295"/>
          </a:xfrm>
          <a:prstGeom prst="rect">
            <a:avLst/>
          </a:prstGeom>
        </p:spPr>
      </p:pic>
      <p:sp>
        <p:nvSpPr>
          <p:cNvPr id="4" name="TekstniOkvir 3"/>
          <p:cNvSpPr txBox="1"/>
          <p:nvPr/>
        </p:nvSpPr>
        <p:spPr>
          <a:xfrm>
            <a:off x="5251091" y="1618197"/>
            <a:ext cx="644292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sz="2800" dirty="0">
                <a:latin typeface="Gadugi" panose="020B0502040204020203" pitchFamily="34" charset="0"/>
              </a:rPr>
              <a:t>Prirodno je svojstvo svakog tijela da nastoji ostati u stanju mirovanja ako miruje ili u stanju gibanja ako se giba</a:t>
            </a:r>
            <a:r>
              <a:rPr lang="hr-HR" sz="2800" dirty="0" smtClean="0">
                <a:latin typeface="Gadugi" panose="020B0502040204020203" pitchFamily="34" charset="0"/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hr-HR" sz="2800" dirty="0" smtClean="0">
                <a:latin typeface="Gadugi" panose="020B0502040204020203" pitchFamily="34" charset="0"/>
              </a:rPr>
              <a:t> To </a:t>
            </a:r>
            <a:r>
              <a:rPr lang="hr-HR" sz="2800" dirty="0">
                <a:latin typeface="Gadugi" panose="020B0502040204020203" pitchFamily="34" charset="0"/>
              </a:rPr>
              <a:t>svojstvo nazivamo </a:t>
            </a:r>
            <a:r>
              <a:rPr lang="hr-HR" sz="2800" b="1" dirty="0">
                <a:latin typeface="Gadugi" panose="020B0502040204020203" pitchFamily="34" charset="0"/>
              </a:rPr>
              <a:t>tromost ili inercija. 	</a:t>
            </a:r>
          </a:p>
        </p:txBody>
      </p:sp>
    </p:spTree>
    <p:extLst>
      <p:ext uri="{BB962C8B-B14F-4D97-AF65-F5344CB8AC3E}">
        <p14:creationId xmlns:p14="http://schemas.microsoft.com/office/powerpoint/2010/main" xmlns="" val="3685002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24345" y="1202170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r-HR" dirty="0" smtClean="0"/>
              <a:t>Gibate se s kolicima na pokretnoj traci i naiđete na prepreku.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r-HR" dirty="0" smtClean="0"/>
              <a:t>Zašto predmeti s vrha kolica naglo izlete? </a:t>
            </a:r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2"/>
          <a:srcRect b="23760"/>
          <a:stretch/>
        </p:blipFill>
        <p:spPr>
          <a:xfrm>
            <a:off x="1496292" y="3179546"/>
            <a:ext cx="7875444" cy="2071327"/>
          </a:xfrm>
          <a:prstGeom prst="rect">
            <a:avLst/>
          </a:prstGeom>
        </p:spPr>
      </p:pic>
      <p:sp>
        <p:nvSpPr>
          <p:cNvPr id="5" name="TekstniOkvir 4"/>
          <p:cNvSpPr txBox="1"/>
          <p:nvPr/>
        </p:nvSpPr>
        <p:spPr>
          <a:xfrm>
            <a:off x="1073727" y="5553508"/>
            <a:ext cx="10016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Gadugi" panose="020B0502040204020203" pitchFamily="34" charset="0"/>
              </a:rPr>
              <a:t>Zbog </a:t>
            </a:r>
            <a:r>
              <a:rPr lang="hr-HR" sz="2800" dirty="0" smtClean="0">
                <a:latin typeface="Gadugi" panose="020B0502040204020203" pitchFamily="34" charset="0"/>
              </a:rPr>
              <a:t>tromosti, </a:t>
            </a:r>
            <a:r>
              <a:rPr lang="hr-HR" sz="2800" dirty="0" smtClean="0">
                <a:latin typeface="Gadugi" panose="020B0502040204020203" pitchFamily="34" charset="0"/>
              </a:rPr>
              <a:t>jabuke se nastavljaju gibati prema naprijed.</a:t>
            </a:r>
            <a:endParaRPr lang="hr-HR" sz="2800" dirty="0">
              <a:latin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52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748145" y="751544"/>
            <a:ext cx="10541831" cy="1325563"/>
          </a:xfrm>
        </p:spPr>
        <p:txBody>
          <a:bodyPr>
            <a:noAutofit/>
          </a:bodyPr>
          <a:lstStyle/>
          <a:p>
            <a:pPr algn="ctr"/>
            <a:r>
              <a:rPr lang="hr-HR" sz="2800" dirty="0"/>
              <a:t>Klikom na interaktivnu umnu mapu ponovite ključne pojmove i provjerite znanje </a:t>
            </a:r>
          </a:p>
        </p:txBody>
      </p:sp>
      <p:pic>
        <p:nvPicPr>
          <p:cNvPr id="3" name="Rezervirano mjesto sadržaja 2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69572" y="2012913"/>
            <a:ext cx="5600941" cy="416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677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139</Words>
  <Application>Microsoft Office PowerPoint</Application>
  <PresentationFormat>Custom</PresentationFormat>
  <Paragraphs>15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Tema sustava Office</vt:lpstr>
      <vt:lpstr>Masa i tromost tijela </vt:lpstr>
      <vt:lpstr>Razmislite</vt:lpstr>
      <vt:lpstr>Slide 3</vt:lpstr>
      <vt:lpstr>Slide 4</vt:lpstr>
      <vt:lpstr>Slide 5</vt:lpstr>
      <vt:lpstr>Klikom na interaktivnu umnu mapu ponovite ključne pojmove i provjerite znanje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Koliko se brzo gibamo</dc:title>
  <dc:creator>Učitelj</dc:creator>
  <cp:lastModifiedBy>sk-iloncarek</cp:lastModifiedBy>
  <cp:revision>17</cp:revision>
  <dcterms:modified xsi:type="dcterms:W3CDTF">2021-02-08T09:29:12Z</dcterms:modified>
</cp:coreProperties>
</file>